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73515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Coordination Compounds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backbone of modern inorganic and bio-inorganic chemistry.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83362"/>
            <a:ext cx="82087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Importance and Applications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34576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196233"/>
            <a:ext cx="28790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Analytical Chemistry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686651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Used in qualitative and quantitative analysis, e.g., EDTA for water hardness.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84" y="234576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56884" y="3196233"/>
            <a:ext cx="29408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Metallurgy &amp; Industry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56884" y="3686651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Essential in metal extraction (gold, silver) and purification (nickel), and as catalysts.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8298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Biological Systems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93790" y="6320314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Vital components: chlorophyll (Mg), hemoglobin (Fe), vitamin B12 (Co).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49794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56884" y="5829895"/>
            <a:ext cx="28539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Medicinal Chemistry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456884" y="6320314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Chelate therapy for metal poisoning (EDTA for lead) and anti-tumor agents (cis-platin).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8537" y="533162"/>
            <a:ext cx="5685115" cy="605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Key Learning Objectives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78537" y="1817370"/>
            <a:ext cx="6539746" cy="1740813"/>
          </a:xfrm>
          <a:prstGeom prst="roundRect">
            <a:avLst>
              <a:gd name="adj" fmla="val 6303"/>
            </a:avLst>
          </a:prstGeom>
          <a:solidFill>
            <a:srgbClr val="050505"/>
          </a:solidFill>
          <a:ln/>
        </p:spPr>
      </p:sp>
      <p:sp>
        <p:nvSpPr>
          <p:cNvPr id="4" name="Shape 2"/>
          <p:cNvSpPr/>
          <p:nvPr/>
        </p:nvSpPr>
        <p:spPr>
          <a:xfrm>
            <a:off x="678537" y="1794510"/>
            <a:ext cx="6539746" cy="91440"/>
          </a:xfrm>
          <a:prstGeom prst="roundRect">
            <a:avLst>
              <a:gd name="adj" fmla="val 89057"/>
            </a:avLst>
          </a:prstGeom>
          <a:solidFill>
            <a:srgbClr val="F2F2F3"/>
          </a:solidFill>
          <a:ln/>
        </p:spPr>
      </p:sp>
      <p:sp>
        <p:nvSpPr>
          <p:cNvPr id="5" name="Shape 3"/>
          <p:cNvSpPr/>
          <p:nvPr/>
        </p:nvSpPr>
        <p:spPr>
          <a:xfrm>
            <a:off x="3657540" y="1526619"/>
            <a:ext cx="581620" cy="581620"/>
          </a:xfrm>
          <a:prstGeom prst="roundRect">
            <a:avLst>
              <a:gd name="adj" fmla="val 157216"/>
            </a:avLst>
          </a:prstGeom>
          <a:solidFill>
            <a:srgbClr val="F2F2F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1967" y="1671995"/>
            <a:ext cx="232648" cy="29075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5231" y="2302073"/>
            <a:ext cx="2423517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Werner's Theory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895231" y="2721412"/>
            <a:ext cx="6106358" cy="62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Appreciate the postulates of Werner's theory of coordination compounds.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412117" y="1817370"/>
            <a:ext cx="6539746" cy="1740813"/>
          </a:xfrm>
          <a:prstGeom prst="roundRect">
            <a:avLst>
              <a:gd name="adj" fmla="val 6303"/>
            </a:avLst>
          </a:prstGeom>
          <a:solidFill>
            <a:srgbClr val="050505"/>
          </a:solidFill>
          <a:ln/>
        </p:spPr>
      </p:sp>
      <p:sp>
        <p:nvSpPr>
          <p:cNvPr id="10" name="Shape 7"/>
          <p:cNvSpPr/>
          <p:nvPr/>
        </p:nvSpPr>
        <p:spPr>
          <a:xfrm>
            <a:off x="7412117" y="1794510"/>
            <a:ext cx="6539746" cy="91440"/>
          </a:xfrm>
          <a:prstGeom prst="roundRect">
            <a:avLst>
              <a:gd name="adj" fmla="val 89057"/>
            </a:avLst>
          </a:prstGeom>
          <a:solidFill>
            <a:srgbClr val="F2F2F3"/>
          </a:solidFill>
          <a:ln/>
        </p:spPr>
      </p:sp>
      <p:sp>
        <p:nvSpPr>
          <p:cNvPr id="11" name="Shape 8"/>
          <p:cNvSpPr/>
          <p:nvPr/>
        </p:nvSpPr>
        <p:spPr>
          <a:xfrm>
            <a:off x="10391120" y="1526619"/>
            <a:ext cx="581620" cy="581620"/>
          </a:xfrm>
          <a:prstGeom prst="roundRect">
            <a:avLst>
              <a:gd name="adj" fmla="val 157216"/>
            </a:avLst>
          </a:prstGeom>
          <a:solidFill>
            <a:srgbClr val="F2F2F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547" y="1671995"/>
            <a:ext cx="232648" cy="29075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628811" y="2302073"/>
            <a:ext cx="2423517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Terminology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628811" y="2721412"/>
            <a:ext cx="6106358" cy="62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Understand key terms: coordination entity, ligand, coordination number, oxidation number, etc.</a:t>
            </a:r>
            <a:endParaRPr lang="en-US" sz="1500" dirty="0"/>
          </a:p>
        </p:txBody>
      </p:sp>
      <p:sp>
        <p:nvSpPr>
          <p:cNvPr id="15" name="Shape 11"/>
          <p:cNvSpPr/>
          <p:nvPr/>
        </p:nvSpPr>
        <p:spPr>
          <a:xfrm>
            <a:off x="678537" y="4042767"/>
            <a:ext cx="6539746" cy="1740813"/>
          </a:xfrm>
          <a:prstGeom prst="roundRect">
            <a:avLst>
              <a:gd name="adj" fmla="val 6303"/>
            </a:avLst>
          </a:prstGeom>
          <a:solidFill>
            <a:srgbClr val="050505"/>
          </a:solidFill>
          <a:ln/>
        </p:spPr>
      </p:sp>
      <p:sp>
        <p:nvSpPr>
          <p:cNvPr id="16" name="Shape 12"/>
          <p:cNvSpPr/>
          <p:nvPr/>
        </p:nvSpPr>
        <p:spPr>
          <a:xfrm>
            <a:off x="678537" y="4019907"/>
            <a:ext cx="6539746" cy="91440"/>
          </a:xfrm>
          <a:prstGeom prst="roundRect">
            <a:avLst>
              <a:gd name="adj" fmla="val 89057"/>
            </a:avLst>
          </a:prstGeom>
          <a:solidFill>
            <a:srgbClr val="F2F2F3"/>
          </a:solidFill>
          <a:ln/>
        </p:spPr>
      </p:sp>
      <p:sp>
        <p:nvSpPr>
          <p:cNvPr id="17" name="Shape 13"/>
          <p:cNvSpPr/>
          <p:nvPr/>
        </p:nvSpPr>
        <p:spPr>
          <a:xfrm>
            <a:off x="3657540" y="3752017"/>
            <a:ext cx="581620" cy="581620"/>
          </a:xfrm>
          <a:prstGeom prst="roundRect">
            <a:avLst>
              <a:gd name="adj" fmla="val 157216"/>
            </a:avLst>
          </a:prstGeom>
          <a:solidFill>
            <a:srgbClr val="F2F2F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967" y="3897392"/>
            <a:ext cx="232648" cy="290751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95231" y="4527471"/>
            <a:ext cx="2423517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Nomenclature</a:t>
            </a:r>
            <a:endParaRPr lang="en-US" sz="1900" dirty="0"/>
          </a:p>
        </p:txBody>
      </p:sp>
      <p:sp>
        <p:nvSpPr>
          <p:cNvPr id="20" name="Text 15"/>
          <p:cNvSpPr/>
          <p:nvPr/>
        </p:nvSpPr>
        <p:spPr>
          <a:xfrm>
            <a:off x="895231" y="4946809"/>
            <a:ext cx="6106358" cy="620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Learn rules for naming and writing formulas of coordination compounds.</a:t>
            </a:r>
            <a:endParaRPr lang="en-US" sz="1500" dirty="0"/>
          </a:p>
        </p:txBody>
      </p:sp>
      <p:sp>
        <p:nvSpPr>
          <p:cNvPr id="21" name="Shape 16"/>
          <p:cNvSpPr/>
          <p:nvPr/>
        </p:nvSpPr>
        <p:spPr>
          <a:xfrm>
            <a:off x="7412117" y="4042767"/>
            <a:ext cx="6539746" cy="1740813"/>
          </a:xfrm>
          <a:prstGeom prst="roundRect">
            <a:avLst>
              <a:gd name="adj" fmla="val 6303"/>
            </a:avLst>
          </a:prstGeom>
          <a:solidFill>
            <a:srgbClr val="050505"/>
          </a:solidFill>
          <a:ln/>
        </p:spPr>
      </p:sp>
      <p:sp>
        <p:nvSpPr>
          <p:cNvPr id="22" name="Shape 17"/>
          <p:cNvSpPr/>
          <p:nvPr/>
        </p:nvSpPr>
        <p:spPr>
          <a:xfrm>
            <a:off x="7412117" y="4019907"/>
            <a:ext cx="6539746" cy="91440"/>
          </a:xfrm>
          <a:prstGeom prst="roundRect">
            <a:avLst>
              <a:gd name="adj" fmla="val 89057"/>
            </a:avLst>
          </a:prstGeom>
          <a:solidFill>
            <a:srgbClr val="F2F2F3"/>
          </a:solidFill>
          <a:ln/>
        </p:spPr>
      </p:sp>
      <p:sp>
        <p:nvSpPr>
          <p:cNvPr id="23" name="Shape 18"/>
          <p:cNvSpPr/>
          <p:nvPr/>
        </p:nvSpPr>
        <p:spPr>
          <a:xfrm>
            <a:off x="10391120" y="3752017"/>
            <a:ext cx="581620" cy="581620"/>
          </a:xfrm>
          <a:prstGeom prst="roundRect">
            <a:avLst>
              <a:gd name="adj" fmla="val 157216"/>
            </a:avLst>
          </a:prstGeom>
          <a:solidFill>
            <a:srgbClr val="F2F2F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547" y="3897392"/>
            <a:ext cx="232648" cy="290751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628811" y="4527471"/>
            <a:ext cx="2423517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Isomerism</a:t>
            </a:r>
            <a:endParaRPr lang="en-US" sz="1900" dirty="0"/>
          </a:p>
        </p:txBody>
      </p:sp>
      <p:sp>
        <p:nvSpPr>
          <p:cNvPr id="26" name="Text 20"/>
          <p:cNvSpPr/>
          <p:nvPr/>
        </p:nvSpPr>
        <p:spPr>
          <a:xfrm>
            <a:off x="7628811" y="4946809"/>
            <a:ext cx="6106358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Define different types of isomerism in coordination compounds.</a:t>
            </a:r>
            <a:endParaRPr lang="en-US" sz="1500" dirty="0"/>
          </a:p>
        </p:txBody>
      </p:sp>
      <p:sp>
        <p:nvSpPr>
          <p:cNvPr id="27" name="Shape 21"/>
          <p:cNvSpPr/>
          <p:nvPr/>
        </p:nvSpPr>
        <p:spPr>
          <a:xfrm>
            <a:off x="678537" y="6268164"/>
            <a:ext cx="6539746" cy="1430774"/>
          </a:xfrm>
          <a:prstGeom prst="roundRect">
            <a:avLst>
              <a:gd name="adj" fmla="val 7669"/>
            </a:avLst>
          </a:prstGeom>
          <a:solidFill>
            <a:srgbClr val="050505"/>
          </a:solidFill>
          <a:ln/>
        </p:spPr>
      </p:sp>
      <p:sp>
        <p:nvSpPr>
          <p:cNvPr id="28" name="Shape 22"/>
          <p:cNvSpPr/>
          <p:nvPr/>
        </p:nvSpPr>
        <p:spPr>
          <a:xfrm>
            <a:off x="678537" y="6245304"/>
            <a:ext cx="6539746" cy="91440"/>
          </a:xfrm>
          <a:prstGeom prst="roundRect">
            <a:avLst>
              <a:gd name="adj" fmla="val 89057"/>
            </a:avLst>
          </a:prstGeom>
          <a:solidFill>
            <a:srgbClr val="F2F2F3"/>
          </a:solidFill>
          <a:ln/>
        </p:spPr>
      </p:sp>
      <p:sp>
        <p:nvSpPr>
          <p:cNvPr id="29" name="Shape 23"/>
          <p:cNvSpPr/>
          <p:nvPr/>
        </p:nvSpPr>
        <p:spPr>
          <a:xfrm>
            <a:off x="3657540" y="5977414"/>
            <a:ext cx="581620" cy="581620"/>
          </a:xfrm>
          <a:prstGeom prst="roundRect">
            <a:avLst>
              <a:gd name="adj" fmla="val 157216"/>
            </a:avLst>
          </a:prstGeom>
          <a:solidFill>
            <a:srgbClr val="F2F2F3"/>
          </a:solidFill>
          <a:ln/>
        </p:spPr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967" y="6122789"/>
            <a:ext cx="232648" cy="290751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895231" y="6752868"/>
            <a:ext cx="2423517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Bonding Theories</a:t>
            </a:r>
            <a:endParaRPr lang="en-US" sz="1900" dirty="0"/>
          </a:p>
        </p:txBody>
      </p:sp>
      <p:sp>
        <p:nvSpPr>
          <p:cNvPr id="32" name="Text 25"/>
          <p:cNvSpPr/>
          <p:nvPr/>
        </p:nvSpPr>
        <p:spPr>
          <a:xfrm>
            <a:off x="895231" y="7172206"/>
            <a:ext cx="6106358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Understand bonding via Valence Bond and Crystal Field theories.</a:t>
            </a:r>
            <a:endParaRPr lang="en-US" sz="1500" dirty="0"/>
          </a:p>
        </p:txBody>
      </p:sp>
      <p:sp>
        <p:nvSpPr>
          <p:cNvPr id="33" name="Shape 26"/>
          <p:cNvSpPr/>
          <p:nvPr/>
        </p:nvSpPr>
        <p:spPr>
          <a:xfrm>
            <a:off x="7412117" y="6268164"/>
            <a:ext cx="6539746" cy="1430774"/>
          </a:xfrm>
          <a:prstGeom prst="roundRect">
            <a:avLst>
              <a:gd name="adj" fmla="val 7669"/>
            </a:avLst>
          </a:prstGeom>
          <a:solidFill>
            <a:srgbClr val="050505"/>
          </a:solidFill>
          <a:ln/>
        </p:spPr>
      </p:sp>
      <p:sp>
        <p:nvSpPr>
          <p:cNvPr id="34" name="Shape 27"/>
          <p:cNvSpPr/>
          <p:nvPr/>
        </p:nvSpPr>
        <p:spPr>
          <a:xfrm>
            <a:off x="7412117" y="6245304"/>
            <a:ext cx="6539746" cy="91440"/>
          </a:xfrm>
          <a:prstGeom prst="roundRect">
            <a:avLst>
              <a:gd name="adj" fmla="val 89057"/>
            </a:avLst>
          </a:prstGeom>
          <a:solidFill>
            <a:srgbClr val="F2F2F3"/>
          </a:solidFill>
          <a:ln/>
        </p:spPr>
      </p:sp>
      <p:sp>
        <p:nvSpPr>
          <p:cNvPr id="35" name="Shape 28"/>
          <p:cNvSpPr/>
          <p:nvPr/>
        </p:nvSpPr>
        <p:spPr>
          <a:xfrm>
            <a:off x="10391120" y="5977414"/>
            <a:ext cx="581620" cy="581620"/>
          </a:xfrm>
          <a:prstGeom prst="roundRect">
            <a:avLst>
              <a:gd name="adj" fmla="val 157216"/>
            </a:avLst>
          </a:prstGeom>
          <a:solidFill>
            <a:srgbClr val="F2F2F3"/>
          </a:solidFill>
          <a:ln/>
        </p:spPr>
      </p:sp>
      <p:pic>
        <p:nvPicPr>
          <p:cNvPr id="3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5547" y="6122789"/>
            <a:ext cx="232648" cy="290751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7628811" y="6752868"/>
            <a:ext cx="2423517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Applications</a:t>
            </a:r>
            <a:endParaRPr lang="en-US" sz="1900" dirty="0"/>
          </a:p>
        </p:txBody>
      </p:sp>
      <p:sp>
        <p:nvSpPr>
          <p:cNvPr id="38" name="Text 30"/>
          <p:cNvSpPr/>
          <p:nvPr/>
        </p:nvSpPr>
        <p:spPr>
          <a:xfrm>
            <a:off x="7628811" y="7172206"/>
            <a:ext cx="6106358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Appreciate importance and applications in daily life.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93476"/>
            <a:ext cx="126390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Werner's Theory of Coordination Compounds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4649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Alfred Werner (1866-1919) formulated early ideas on coordination compound structures.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7636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He proposed primary (ionizable) and secondary (non-ionizable) valences for metal 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0624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Secondary valence equals the coordination number, fixed for each metal.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3397568"/>
            <a:ext cx="1127760" cy="10972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99521" y="47499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Werner won the Nobel Prize in 1913 for his work on the linkage of atoms and coordination theory.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07225"/>
            <a:ext cx="100343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Werner's Experimental Observations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6963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Werner studied cobalt(III) chloride-ammonia compounds, observing varying AgCl precipitation with AgNO3: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87685"/>
            <a:ext cx="13042821" cy="2616518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395305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343" y="3539014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Formula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940379" y="3539014"/>
            <a:ext cx="34469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Color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848606" y="3539014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AgCl Precipitated (mol)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801410" y="4045625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28343" y="4189333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CoCl3·6NH3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4940379" y="4189333"/>
            <a:ext cx="34469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Yellow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8848606" y="4189333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3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801410" y="469594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343" y="4839653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CoCl3·5NH3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4940379" y="4839653"/>
            <a:ext cx="34469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Purple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8848606" y="4839653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2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801410" y="534626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028343" y="5489972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CoCl3·4NH3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4940379" y="5489972"/>
            <a:ext cx="34469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Green/Violet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8848606" y="5489972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1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93790" y="625935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These findings led to the concept of coordination entities and isomers.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0565"/>
            <a:ext cx="103576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Key Terms in Coordination Chemistry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72972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050505"/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1872972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21302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Coordination Entity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2524" y="2620685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Central metal atom/ion bonded to a fixed number of ions/molecules, enclosed in square brackets.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1872972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050505"/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8067" y="1872972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9" name="Text 7"/>
          <p:cNvSpPr/>
          <p:nvPr/>
        </p:nvSpPr>
        <p:spPr>
          <a:xfrm>
            <a:off x="7777282" y="21302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Central Atom/Ion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777282" y="2620685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atom/ion to which ligands are bound in a definite geometrical arrangement.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3830598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050505"/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63310" y="3830598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13" name="Text 11"/>
          <p:cNvSpPr/>
          <p:nvPr/>
        </p:nvSpPr>
        <p:spPr>
          <a:xfrm>
            <a:off x="114252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Ligands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142524" y="4578310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Ions or molecules bound to the central atom/ion. Can be unidentate, didentate, or polydentate.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548" y="3830598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050505"/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98067" y="3830598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17" name="Text 15"/>
          <p:cNvSpPr/>
          <p:nvPr/>
        </p:nvSpPr>
        <p:spPr>
          <a:xfrm>
            <a:off x="7777282" y="4087892"/>
            <a:ext cx="30499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Coordination Number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777282" y="4578310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Number of ligand donor atoms directly bonded to the metal ion.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793790" y="5788223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050505"/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63310" y="5788223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21" name="Text 19"/>
          <p:cNvSpPr/>
          <p:nvPr/>
        </p:nvSpPr>
        <p:spPr>
          <a:xfrm>
            <a:off x="1142524" y="6045518"/>
            <a:ext cx="3488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Coordination Polyhedron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142524" y="6535936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Spatial arrangement of ligand atoms around the central atom, e.g., octahedral, tetrahedral, square planar.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428548" y="5788223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050505"/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398067" y="5788223"/>
            <a:ext cx="121920" cy="1730812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25" name="Text 23"/>
          <p:cNvSpPr/>
          <p:nvPr/>
        </p:nvSpPr>
        <p:spPr>
          <a:xfrm>
            <a:off x="7777282" y="60455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Oxidation Number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7777282" y="6535936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Charge the central atom would carry if all ligands were removed.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796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Nomenclature of Coordination Compounds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3733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IUPAC rules ensure unambiguous naming and formula writing: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05538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Central atom listed first, then ligands alphabetically.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4975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Ligand names end in '-o' for anionic, others are generally unchanged (e.g., aqua, ammine).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3026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Prefixes (di, tri, bis, tris) indicate ligand numbers.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574488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Oxidation state of metal in Roman numerals.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618708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Metal name changes for anionic complexes (e.g., cobaltate for cobalt).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4909"/>
            <a:ext cx="110697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Isomerism in Coordination Compounds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33731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Isomers have the same chemical formula but different atomic arrangements, leading to distinct properties.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182183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Stereoisomerism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793790" y="383428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Geometrical Isomerism: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Different spatial arrangements of ligands (cis/trans, fac/mer).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63938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Optical Isomerism: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Non-superimposable mirror images (enantiomers), common in octahedral complexes.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182183"/>
            <a:ext cx="347412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Structural Isomerism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7599521" y="383428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Linkage Isomerism: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Ambidentate ligand binds through different atoms.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63938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Coordination Isomerism: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Ligand interchange between cationic and anionic entities.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44449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Ionisation Isomerism: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Counter ion acts as a ligand, displacing another.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624959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Solvate Isomerism: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Solvent molecule directly bonded or free in crystal lattice.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7679" y="375285"/>
            <a:ext cx="5133142" cy="426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50"/>
              </a:lnSpc>
              <a:buNone/>
            </a:pPr>
            <a:r>
              <a:rPr lang="en-US" sz="26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Bonding Theories: VBT and CFT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477679" y="1142881"/>
            <a:ext cx="2734866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Valence Bond Theory (VBT)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7679" y="1535073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Metal orbitals hybridize to form equivalent orbitals for bonding with ligands.</a:t>
            </a:r>
            <a:endParaRPr lang="en-US" sz="1050" dirty="0"/>
          </a:p>
        </p:txBody>
      </p:sp>
      <p:sp>
        <p:nvSpPr>
          <p:cNvPr id="5" name="Text 3"/>
          <p:cNvSpPr/>
          <p:nvPr/>
        </p:nvSpPr>
        <p:spPr>
          <a:xfrm>
            <a:off x="477679" y="1801058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Predicts geometry and magnetic behavior (diamagnetic/paramagnetic).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477679" y="2067044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Limitations: Assumptive, no quantitative magnetic data, doesn't explain color or stability.</a:t>
            </a:r>
            <a:endParaRPr lang="en-US" sz="10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679" y="2438757"/>
            <a:ext cx="6671072" cy="66710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489269" y="1142881"/>
            <a:ext cx="2551390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Crystal Field Theory (CFT)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489269" y="1535073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Electrostatic model: metal-ligand bond is ionic.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489269" y="1801058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Ligands are point charges, causing d-orbital splitting.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489269" y="2067044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Explains color, magnetic properties, and stability.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489269" y="2333030"/>
            <a:ext cx="6671072" cy="218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Limitations: Treats ligands as point charges, ignores covalent character.</a:t>
            </a:r>
            <a:endParaRPr lang="en-US" sz="105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269" y="2704743"/>
            <a:ext cx="6671072" cy="6671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9470" y="408146"/>
            <a:ext cx="6315194" cy="463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Color in Coordination Compounds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19470" y="1168837"/>
            <a:ext cx="13591461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Color arises from d-d transitions when electrons absorb light and jump between split d-orbitals.</a:t>
            </a:r>
            <a:endParaRPr lang="en-US" sz="11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470" y="1573292"/>
            <a:ext cx="13591461" cy="76111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19470" y="9351407"/>
            <a:ext cx="13591461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observed color is complementary to the absorbed wavelength.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2025-07-29T16:24:28Z</dcterms:created>
  <dcterms:modified xsi:type="dcterms:W3CDTF">2025-07-29T16:24:28Z</dcterms:modified>
</cp:coreProperties>
</file>